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06" r:id="rId3"/>
    <p:sldId id="456" r:id="rId4"/>
    <p:sldId id="458" r:id="rId5"/>
    <p:sldId id="459" r:id="rId6"/>
    <p:sldId id="460" r:id="rId7"/>
    <p:sldId id="462" r:id="rId8"/>
    <p:sldId id="461" r:id="rId9"/>
    <p:sldId id="464" r:id="rId10"/>
    <p:sldId id="465" r:id="rId11"/>
    <p:sldId id="353" r:id="rId12"/>
    <p:sldId id="463" r:id="rId13"/>
    <p:sldId id="467" r:id="rId14"/>
    <p:sldId id="466" r:id="rId15"/>
    <p:sldId id="468" r:id="rId16"/>
    <p:sldId id="426" r:id="rId17"/>
    <p:sldId id="405" r:id="rId18"/>
    <p:sldId id="293" r:id="rId19"/>
    <p:sldId id="306" r:id="rId20"/>
    <p:sldId id="455" r:id="rId21"/>
    <p:sldId id="457" r:id="rId2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567" autoAdjust="0"/>
  </p:normalViewPr>
  <p:slideViewPr>
    <p:cSldViewPr snapToGrid="0">
      <p:cViewPr varScale="1">
        <p:scale>
          <a:sx n="68" d="100"/>
          <a:sy n="68" d="100"/>
        </p:scale>
        <p:origin x="1522" y="43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27/08/2023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https://colab.research.google.com/github/zz4fap/tp557-iot-ml/blob/master/examples/Detec%C3%A7%C3%A3o_de_d%C3%ADgitos_escritos_%C3%A0_m%C3%A3o_com_dados_de_valida%C3%A7%C3%A3o_e_teste.ipynb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https://colab.research.google.com/github/zz4fap/tp557-iot-ml/blob/master/exercises/Exercicio_datasets.ipynb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proporção de exemplos classificados corretamente em relação ao total de exemplos 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predições corretas em comparação com todas as previsões feitas.</a:t>
            </a:r>
          </a:p>
          <a:p>
            <a:r>
              <a:rPr lang="pt-BR" b="0" i="0" dirty="0">
                <a:effectLst/>
              </a:rPr>
              <a:t>É uma métrica útil para avaliar a performance geral do modelo.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</p:spPr>
            <p:txBody>
              <a:bodyPr/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 acurácia é, geralmente, a primeira escolha para medir a qualidade de um classificador.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Entretanto, ela pode ser enganosa com problemas desbalanceados.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abaixo,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classes desbalanceadas, precisamos analisar outras métricas.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 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  <a:blipFill>
                <a:blip r:embed="rId2"/>
                <a:stretch>
                  <a:fillRect l="-931" t="-1937" b="-10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(TP+FP).</a:t>
            </a:r>
          </a:p>
          <a:p>
            <a:r>
              <a:rPr lang="pt-BR" dirty="0"/>
              <a:t>É uma boa medida para determinar a qualidade do classificador quando os custos de </a:t>
            </a:r>
            <a:r>
              <a:rPr lang="pt-BR" b="1" i="1" dirty="0"/>
              <a:t>falsos positivos</a:t>
            </a:r>
            <a:r>
              <a:rPr lang="pt-BR" dirty="0"/>
              <a:t> são altos.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dirty="0" err="1"/>
              <a:t>email</a:t>
            </a:r>
            <a:r>
              <a:rPr lang="pt-BR" dirty="0"/>
              <a:t> pode perder </a:t>
            </a:r>
            <a:r>
              <a:rPr lang="pt-BR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58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B334C-A137-4A06-16FE-C1F844A0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23E3C8-FD6F-D020-0B8C-C878248F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890" y="1870780"/>
            <a:ext cx="5847644" cy="4987219"/>
          </a:xfrm>
        </p:spPr>
        <p:txBody>
          <a:bodyPr/>
          <a:lstStyle/>
          <a:p>
            <a:r>
              <a:rPr lang="pt-BR" dirty="0"/>
              <a:t>Em um conjunto de medidas: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medidas em relação a um valor.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05FD9E-3557-3B69-EB3A-DF750AD1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7" y="1543932"/>
            <a:ext cx="4840111" cy="5137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3A8BA44-6361-E785-D4F0-BD8CF6329F53}"/>
              </a:ext>
            </a:extLst>
          </p:cNvPr>
          <p:cNvSpPr txBox="1"/>
          <p:nvPr/>
        </p:nvSpPr>
        <p:spPr>
          <a:xfrm>
            <a:off x="745067" y="3525889"/>
            <a:ext cx="2167467" cy="316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alta acurácia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5DBCB9-E476-F89F-501F-74C6388565DC}"/>
              </a:ext>
            </a:extLst>
          </p:cNvPr>
          <p:cNvSpPr txBox="1"/>
          <p:nvPr/>
        </p:nvSpPr>
        <p:spPr>
          <a:xfrm>
            <a:off x="3579988" y="3534201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alta acurácia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18CBAD-45D9-E141-ADF3-73800858C7E5}"/>
              </a:ext>
            </a:extLst>
          </p:cNvPr>
          <p:cNvSpPr txBox="1"/>
          <p:nvPr/>
        </p:nvSpPr>
        <p:spPr>
          <a:xfrm>
            <a:off x="3579988" y="6374119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baixa acurácia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B5C6BA-083B-92B7-198C-0B83C8B3E4CC}"/>
              </a:ext>
            </a:extLst>
          </p:cNvPr>
          <p:cNvSpPr txBox="1"/>
          <p:nvPr/>
        </p:nvSpPr>
        <p:spPr>
          <a:xfrm>
            <a:off x="627238" y="6374118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baixa acurácia</a:t>
            </a:r>
          </a:p>
        </p:txBody>
      </p:sp>
    </p:spTree>
    <p:extLst>
      <p:ext uri="{BB962C8B-B14F-4D97-AF65-F5344CB8AC3E}">
        <p14:creationId xmlns:p14="http://schemas.microsoft.com/office/powerpoint/2010/main" val="84242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Recall ou sensibilidade é a proporção de exemplos da classe positiva corretamente classificados.</a:t>
            </a:r>
            <a:endParaRPr lang="pt-BR" b="1" i="1" dirty="0"/>
          </a:p>
          <a:p>
            <a:r>
              <a:rPr lang="pt-BR" b="1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boa medida para determinar a qualidade de um classificador quando houver um alto custo associado a </a:t>
            </a:r>
            <a:r>
              <a:rPr lang="pt-BR" b="1" i="1" dirty="0"/>
              <a:t>falsos negativos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31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8710" y="1825624"/>
                <a:ext cx="6818489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 precisão não fornece informações a respeito da quantidade de </a:t>
                </a:r>
                <a:r>
                  <a:rPr lang="pt-BR" b="1" i="1" dirty="0"/>
                  <a:t>falsos negativos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 outro lado, o recall não fornece informações a respeito da quantidade de </a:t>
                </a:r>
                <a:r>
                  <a:rPr lang="pt-BR" b="1" i="1" dirty="0"/>
                  <a:t>falsos positivos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Portanto, para analisarmos o desempenho de um classificador de forma geral, precisamos de uma métrica que combine as duas, como o F1-score.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8710" y="1825624"/>
                <a:ext cx="6818489" cy="5032375"/>
              </a:xfrm>
              <a:blipFill>
                <a:blip r:embed="rId2"/>
                <a:stretch>
                  <a:fillRect l="-1609" t="-2663" r="-20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838200" y="3065039"/>
                <a:ext cx="3714045" cy="1405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65039"/>
                <a:ext cx="3714045" cy="1405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35938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problemas que podemos nos deparar quando trabalhando com modelos de ML: subajuste e sobreajuste. </a:t>
            </a:r>
          </a:p>
          <a:p>
            <a:r>
              <a:rPr lang="pt-BR" dirty="0"/>
              <a:t>Vimos como a divisão do conjunto total de amostras em conjuntos de treinamento, validação e teste pode nos ajudar a analisar o desempenho de um modelo de ML e entender se o modelo está subajustando, sobreajustando ou generalizando.</a:t>
            </a:r>
          </a:p>
          <a:p>
            <a:r>
              <a:rPr lang="pt-BR" dirty="0"/>
              <a:t>Para fazer esta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</a:t>
            </a:r>
            <a:r>
              <a:rPr lang="pt-BR"/>
              <a:t>um classificador.</a:t>
            </a:r>
            <a:endParaRPr lang="pt-BR" dirty="0"/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maior dificuldade em classificar.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contabiliza o número de classificações corretas e incorretas 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matriz quadrada 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diagonal 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classificações corretas.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linha</a:t>
                </a:r>
                <a:r>
                  <a:rPr lang="pt-BR" sz="2800" dirty="0"/>
                  <a:t> indica o 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coluna</a:t>
                </a:r>
                <a:r>
                  <a:rPr lang="pt-BR" sz="2800" dirty="0"/>
                  <a:t> indica o total de exemplos realmente pertencentes à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2"/>
                <a:stretch>
                  <a:fillRect l="-170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classificados como positivos,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99206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655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4202" t="-8333" r="-3361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2298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É possível estender a análise com a </a:t>
                </a:r>
                <a:r>
                  <a:rPr lang="pt-BR" b="1" i="1" dirty="0"/>
                  <a:t>matriz de confusão </a:t>
                </a:r>
                <a:r>
                  <a:rPr lang="pt-BR" dirty="0"/>
                  <a:t>para o cenário multi-classes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  <a:blipFill>
                <a:blip r:embed="rId3"/>
                <a:stretch>
                  <a:fillRect l="-2230" t="-1937" r="-40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97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4397" t="-501449" r="-1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862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13134</TotalTime>
  <Words>1653</Words>
  <Application>Microsoft Office PowerPoint</Application>
  <PresentationFormat>Widescreen</PresentationFormat>
  <Paragraphs>186</Paragraphs>
  <Slides>21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Matriz de confusão para caso multiclasses (Q&gt;2)</vt:lpstr>
      <vt:lpstr>Matriz de confusão para caso multiclasses (Q&gt;2)</vt:lpstr>
      <vt:lpstr>Acurácia</vt:lpstr>
      <vt:lpstr>Acurácia</vt:lpstr>
      <vt:lpstr>Precisão</vt:lpstr>
      <vt:lpstr>Acurácia versus precisão</vt:lpstr>
      <vt:lpstr>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2295</cp:revision>
  <dcterms:created xsi:type="dcterms:W3CDTF">2020-01-20T13:50:05Z</dcterms:created>
  <dcterms:modified xsi:type="dcterms:W3CDTF">2023-08-27T20:46:44Z</dcterms:modified>
</cp:coreProperties>
</file>